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notesMasterIdLst>
    <p:notesMasterId r:id="rId14"/>
  </p:notesMasterIdLst>
  <p:handoutMasterIdLst>
    <p:handoutMasterId r:id="rId15"/>
  </p:handoutMasterIdLst>
  <p:sldIdLst>
    <p:sldId id="2133" r:id="rId5"/>
    <p:sldId id="2129" r:id="rId6"/>
    <p:sldId id="2131" r:id="rId7"/>
    <p:sldId id="2134" r:id="rId8"/>
    <p:sldId id="2130" r:id="rId9"/>
    <p:sldId id="2132" r:id="rId10"/>
    <p:sldId id="2135" r:id="rId11"/>
    <p:sldId id="2136" r:id="rId12"/>
    <p:sldId id="212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40"/>
    <a:srgbClr val="D9D9D9"/>
    <a:srgbClr val="000063"/>
    <a:srgbClr val="00075F"/>
    <a:srgbClr val="328DFF"/>
    <a:srgbClr val="00065E"/>
    <a:srgbClr val="050E48"/>
    <a:srgbClr val="221181"/>
    <a:srgbClr val="020B51"/>
    <a:srgbClr val="021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52169-7793-4A9D-BE55-948FA9ADCDE7}" v="37" dt="2025-03-10T12:19:00.272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879" autoAdjust="0"/>
  </p:normalViewPr>
  <p:slideViewPr>
    <p:cSldViewPr snapToGrid="0">
      <p:cViewPr varScale="1">
        <p:scale>
          <a:sx n="81" d="100"/>
          <a:sy n="81" d="100"/>
        </p:scale>
        <p:origin x="68" y="100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5/14/2025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3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9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4983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7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41" t="1829" r="11700" b="147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7" t="23924" r="20020"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3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361801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5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9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80" t="1791" r="3929" b="30218"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6" t="14409" r="37739" b="28151"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2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6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1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85" r:id="rId2"/>
    <p:sldLayoutId id="2147484189" r:id="rId3"/>
    <p:sldLayoutId id="2147484190" r:id="rId4"/>
    <p:sldLayoutId id="2147484191" r:id="rId5"/>
    <p:sldLayoutId id="2147484146" r:id="rId6"/>
    <p:sldLayoutId id="2147484144" r:id="rId7"/>
    <p:sldLayoutId id="2147484184" r:id="rId8"/>
    <p:sldLayoutId id="2147484186" r:id="rId9"/>
    <p:sldLayoutId id="2147484119" r:id="rId10"/>
    <p:sldLayoutId id="2147484193" r:id="rId11"/>
    <p:sldLayoutId id="2147484194" r:id="rId12"/>
    <p:sldLayoutId id="2147484195" r:id="rId13"/>
    <p:sldLayoutId id="2147484196" r:id="rId14"/>
    <p:sldLayoutId id="2147484100" r:id="rId15"/>
    <p:sldLayoutId id="2147484126" r:id="rId16"/>
    <p:sldLayoutId id="2147484131" r:id="rId17"/>
    <p:sldLayoutId id="2147484192" r:id="rId18"/>
    <p:sldLayoutId id="2147484200" r:id="rId19"/>
    <p:sldLayoutId id="2147484198" r:id="rId20"/>
    <p:sldLayoutId id="2147484199" r:id="rId21"/>
    <p:sldLayoutId id="2147484128" r:id="rId22"/>
    <p:sldLayoutId id="2147484130" r:id="rId23"/>
    <p:sldLayoutId id="2147484102" r:id="rId24"/>
    <p:sldLayoutId id="2147484113" r:id="rId25"/>
    <p:sldLayoutId id="2147484110" r:id="rId26"/>
  </p:sldLayoutIdLst>
  <p:hf sldNum="0"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02139" y="1036905"/>
            <a:ext cx="8249777" cy="1828193"/>
          </a:xfrm>
        </p:spPr>
        <p:txBody>
          <a:bodyPr/>
          <a:lstStyle/>
          <a:p>
            <a:r>
              <a:rPr lang="en-GB" sz="44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Order to case : Sales order or Quotation Pricing data update</a:t>
            </a:r>
            <a:endParaRPr lang="en-US" sz="4400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MINI PROJECT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BY CLUSTER-’01’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256743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151350"/>
            <a:ext cx="8378952" cy="372066"/>
          </a:xfrm>
        </p:spPr>
        <p:txBody>
          <a:bodyPr/>
          <a:lstStyle/>
          <a:p>
            <a:pPr algn="ctr"/>
            <a:r>
              <a:rPr lang="en-US" b="0" dirty="0"/>
              <a:t>Introduction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586477"/>
            <a:ext cx="8385048" cy="39602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Cluster ‘01’</a:t>
            </a:r>
          </a:p>
          <a:p>
            <a:pPr marL="0" indent="0">
              <a:buNone/>
            </a:pPr>
            <a:r>
              <a:rPr lang="en-US" sz="2400" dirty="0"/>
              <a:t>Mentor – Loknath Chakravorty</a:t>
            </a:r>
          </a:p>
          <a:p>
            <a:pPr marL="0" indent="0">
              <a:buNone/>
            </a:pPr>
            <a:r>
              <a:rPr lang="en-US" sz="2400" dirty="0"/>
              <a:t>Guide – Kumar J, Sathesh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Team Members –</a:t>
            </a:r>
          </a:p>
          <a:p>
            <a:pPr>
              <a:buAutoNum type="arabicParenR"/>
            </a:pPr>
            <a:r>
              <a:rPr lang="en-US" sz="2400" dirty="0"/>
              <a:t>Gaurav Singh</a:t>
            </a:r>
          </a:p>
          <a:p>
            <a:pPr>
              <a:buAutoNum type="arabicParenR"/>
            </a:pPr>
            <a:r>
              <a:rPr lang="en-US" sz="2400" dirty="0"/>
              <a:t>Karishma 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358725"/>
          </a:xfrm>
        </p:spPr>
        <p:txBody>
          <a:bodyPr/>
          <a:lstStyle/>
          <a:p>
            <a:pPr algn="ctr"/>
            <a:r>
              <a:rPr lang="en-US" b="0" dirty="0"/>
              <a:t>Overview of the Design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21933"/>
            <a:ext cx="8385048" cy="4047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entire project  is designed using Module Pool Programming, ALV, Data Dictionary and </a:t>
            </a:r>
            <a:r>
              <a:rPr lang="en-GB" sz="1800" dirty="0">
                <a:effectLst/>
                <a:ea typeface="Times New Roman" panose="02020603050405020304" pitchFamily="18" charset="0"/>
              </a:rPr>
              <a:t>Downloading data to application server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Program is : ZSD_TRN2400603.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Dictionary:</a:t>
            </a:r>
          </a:p>
          <a:p>
            <a:pPr marL="0" indent="0">
              <a:buNone/>
            </a:pPr>
            <a:r>
              <a:rPr lang="en-US" dirty="0"/>
              <a:t> Custom Table - ZSD_CONTROL_TAB.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T-Code: </a:t>
            </a:r>
          </a:p>
          <a:p>
            <a:pPr marL="0" indent="0">
              <a:buNone/>
            </a:pPr>
            <a:r>
              <a:rPr lang="en-US" dirty="0"/>
              <a:t>Transaction Code – ZSD_TRN603.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just">
              <a:lnSpc>
                <a:spcPct val="90000"/>
              </a:lnSpc>
              <a:buNone/>
            </a:pPr>
            <a:endParaRPr lang="en-US" sz="1700" dirty="0"/>
          </a:p>
          <a:p>
            <a:pPr marL="0" indent="0" algn="just">
              <a:lnSpc>
                <a:spcPct val="90000"/>
              </a:lnSpc>
              <a:buNone/>
            </a:pPr>
            <a:endParaRPr lang="en-US" sz="1700" dirty="0"/>
          </a:p>
          <a:p>
            <a:pPr marL="0" indent="0" algn="just">
              <a:lnSpc>
                <a:spcPct val="90000"/>
              </a:lnSpc>
              <a:buNone/>
            </a:pPr>
            <a:endParaRPr lang="en-US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9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86" y="1119884"/>
            <a:ext cx="7250715" cy="1541123"/>
          </a:xfrm>
        </p:spPr>
        <p:txBody>
          <a:bodyPr/>
          <a:lstStyle/>
          <a:p>
            <a:pPr algn="ctr"/>
            <a:r>
              <a:rPr lang="en-US" dirty="0"/>
              <a:t>PROGRAM DEMO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By Cluster ‘01’</a:t>
            </a:r>
            <a:br>
              <a:rPr lang="en-US" sz="1600" b="0" dirty="0"/>
            </a:br>
            <a:r>
              <a:rPr lang="en-US" sz="1600" b="0" dirty="0"/>
              <a:t>                 </a:t>
            </a:r>
            <a:br>
              <a:rPr lang="en-US" sz="1600" b="0" dirty="0"/>
            </a:br>
            <a:r>
              <a:rPr lang="en-GB" sz="1800" dirty="0"/>
              <a:t>S</a:t>
            </a:r>
            <a:r>
              <a:rPr lang="en-GB" sz="1800" dirty="0">
                <a:effectLst/>
                <a:ea typeface="Times New Roman" panose="02020603050405020304" pitchFamily="18" charset="0"/>
              </a:rPr>
              <a:t>ales order or Quotation Pricing data update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85894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482425"/>
          </a:xfrm>
        </p:spPr>
        <p:txBody>
          <a:bodyPr/>
          <a:lstStyle/>
          <a:p>
            <a:r>
              <a:rPr lang="en-US" dirty="0"/>
              <a:t>Learnings and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756746"/>
            <a:ext cx="8385048" cy="36134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/>
              <a:t>Module Pool Implementation:</a:t>
            </a:r>
          </a:p>
          <a:p>
            <a:pPr marL="0" indent="0">
              <a:buNone/>
            </a:pPr>
            <a:r>
              <a:rPr lang="en-US" sz="1700" b="1" dirty="0"/>
              <a:t>	</a:t>
            </a:r>
            <a:r>
              <a:rPr lang="en-US" sz="1700" dirty="0"/>
              <a:t>Using T-Code </a:t>
            </a:r>
            <a:r>
              <a:rPr lang="en-US" sz="1700" b="1" dirty="0"/>
              <a:t>se38 </a:t>
            </a:r>
            <a:r>
              <a:rPr lang="en-US" sz="1700" dirty="0"/>
              <a:t>we created a module pool.				We learned to develop custom interactive screen with push button, Radio		button and control table with wizard. </a:t>
            </a:r>
          </a:p>
          <a:p>
            <a:pPr marL="0" indent="0">
              <a:buNone/>
            </a:pPr>
            <a:endParaRPr lang="en-US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/>
              <a:t>ALV implementation:</a:t>
            </a:r>
          </a:p>
          <a:p>
            <a:pPr lvl="1"/>
            <a:r>
              <a:rPr lang="en-US" sz="1300" b="1" dirty="0"/>
              <a:t>	</a:t>
            </a:r>
            <a:r>
              <a:rPr lang="en-US" sz="1700" dirty="0"/>
              <a:t>We learned to enhance report in SAP, and to make report more interactive 	and user-friendly.</a:t>
            </a:r>
          </a:p>
          <a:p>
            <a:pPr lvl="1"/>
            <a:r>
              <a:rPr lang="en-US" sz="1700" dirty="0"/>
              <a:t>	We learned to use REUSE_ALV_GRID_DISPLAY. It is widely used to display 	data in ALV grid.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2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482424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931344"/>
            <a:ext cx="8385048" cy="34657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Ensure to use Select Queries as per SAP Documentation. Consider All key fields  of table during use of for all entries.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Comments are provided adjacent to required ABAP statement for easy understanding of code.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Ensured to use </a:t>
            </a:r>
            <a:r>
              <a:rPr lang="en-US" dirty="0" err="1"/>
              <a:t>sy-subrc</a:t>
            </a:r>
            <a:r>
              <a:rPr lang="en-US" dirty="0"/>
              <a:t> after required statements.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9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Documents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987860"/>
              </p:ext>
            </p:extLst>
          </p:nvPr>
        </p:nvGraphicFramePr>
        <p:xfrm>
          <a:off x="660386" y="962044"/>
          <a:ext cx="914400" cy="828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83702" imgH="4076356" progId="Word.Document.12">
                  <p:embed/>
                </p:oleObj>
              </mc:Choice>
              <mc:Fallback>
                <p:oleObj name="Document" r:id="rId2" imgW="6083702" imgH="4076356" progId="Word.Document.12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0386" y="962044"/>
                        <a:ext cx="914400" cy="828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62545" y="1549343"/>
            <a:ext cx="404828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 Attachment for Technical Specification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2545" y="3401316"/>
            <a:ext cx="284283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-Attachment for Unit Testing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21678"/>
              </p:ext>
            </p:extLst>
          </p:nvPr>
        </p:nvGraphicFramePr>
        <p:xfrm>
          <a:off x="1662545" y="3700551"/>
          <a:ext cx="335951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511">
                  <a:extLst>
                    <a:ext uri="{9D8B030D-6E8A-4147-A177-3AD203B41FA5}">
                      <a16:colId xmlns:a16="http://schemas.microsoft.com/office/drawing/2014/main" val="4074262170"/>
                    </a:ext>
                  </a:extLst>
                </a:gridCol>
              </a:tblGrid>
              <a:tr h="174784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102879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185AEA-C8DD-2053-648D-A89D62E26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895098"/>
              </p:ext>
            </p:extLst>
          </p:nvPr>
        </p:nvGraphicFramePr>
        <p:xfrm>
          <a:off x="572627" y="128461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4" imgW="914597" imgH="806311" progId="Word.Document.12">
                  <p:embed/>
                </p:oleObj>
              </mc:Choice>
              <mc:Fallback>
                <p:oleObj name="Document" showAsIcon="1" r:id="rId4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627" y="1284617"/>
                        <a:ext cx="914400" cy="806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AF021E8-29AC-1A2F-C2BF-0950A7CA1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407642"/>
              </p:ext>
            </p:extLst>
          </p:nvPr>
        </p:nvGraphicFramePr>
        <p:xfrm>
          <a:off x="576947" y="313659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14597" imgH="806311" progId="Word.Document.12">
                  <p:embed/>
                </p:oleObj>
              </mc:Choice>
              <mc:Fallback>
                <p:oleObj name="Document" showAsIcon="1" r:id="rId6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6947" y="3136590"/>
                        <a:ext cx="914400" cy="806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1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46" y="1725851"/>
            <a:ext cx="8378952" cy="621030"/>
          </a:xfrm>
        </p:spPr>
        <p:txBody>
          <a:bodyPr/>
          <a:lstStyle/>
          <a:p>
            <a:pPr algn="ctr"/>
            <a:r>
              <a:rPr lang="en-US" dirty="0"/>
              <a:t>				</a:t>
            </a:r>
            <a:br>
              <a:rPr lang="en-US" dirty="0"/>
            </a:br>
            <a:r>
              <a:rPr lang="en-US" dirty="0"/>
              <a:t>	</a:t>
            </a:r>
            <a:r>
              <a:rPr lang="en-US" sz="4400" dirty="0"/>
              <a:t>Question &amp; Answer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8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F34D1-2D92-144C-816F-270390B5A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17290517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59A549CE48541B951632D4196BCA1" ma:contentTypeVersion="0" ma:contentTypeDescription="Create a new document." ma:contentTypeScope="" ma:versionID="f1d972d1aa6d9ea55dca7ba336562a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77D545-A467-4A02-8DAF-7A685903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51687</TotalTime>
  <Words>295</Words>
  <Application>Microsoft Office PowerPoint</Application>
  <PresentationFormat>On-screen Show (16:9)</PresentationFormat>
  <Paragraphs>53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Regular</vt:lpstr>
      <vt:lpstr>Courier New</vt:lpstr>
      <vt:lpstr>Times New Roman</vt:lpstr>
      <vt:lpstr>Wingdings</vt:lpstr>
      <vt:lpstr>Cognizantnewbrand</vt:lpstr>
      <vt:lpstr>Document</vt:lpstr>
      <vt:lpstr>Microsoft Word Document</vt:lpstr>
      <vt:lpstr>Order to case : Sales order or Quotation Pricing data update</vt:lpstr>
      <vt:lpstr>Introduction</vt:lpstr>
      <vt:lpstr>Overview of the Design</vt:lpstr>
      <vt:lpstr>PROGRAM DEMO  By Cluster ‘01’                   Sales order or Quotation Pricing data update</vt:lpstr>
      <vt:lpstr>Learnings and Challenges</vt:lpstr>
      <vt:lpstr>Best Practices</vt:lpstr>
      <vt:lpstr>Reference Documents</vt:lpstr>
      <vt:lpstr>      Question &amp; Answer</vt:lpstr>
      <vt:lpstr>Thank You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Manikandan, C (Cognizant)</dc:creator>
  <cp:keywords/>
  <dc:description/>
  <cp:lastModifiedBy>Ava, Karishma (Contractor)</cp:lastModifiedBy>
  <cp:revision>2358</cp:revision>
  <cp:lastPrinted>2020-02-12T20:07:34Z</cp:lastPrinted>
  <dcterms:created xsi:type="dcterms:W3CDTF">2018-08-01T04:55:58Z</dcterms:created>
  <dcterms:modified xsi:type="dcterms:W3CDTF">2025-05-14T12:10:27Z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0x010100AFC59A549CE48541B951632D4196BCA1</vt:lpwstr>
  </property>
</Properties>
</file>